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66" r:id="rId13"/>
    <p:sldId id="292" r:id="rId14"/>
    <p:sldId id="29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5143500" type="screen16x9"/>
  <p:notesSz cx="6858000" cy="9144000"/>
  <p:embeddedFontLst>
    <p:embeddedFont>
      <p:font typeface="Average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96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902650ce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d902650ce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902650ce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902650ce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902650ce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d902650ce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d902650cec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d902650cec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902650cec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d902650cec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902650cec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d902650cec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902650cec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d902650cec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902650ce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d902650ce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902650cec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d902650cec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902650ce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d902650ce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74ebca2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74ebca2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902650cec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d902650cec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902650cec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d902650cec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d902650cec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d902650cec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d902650ce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d902650cec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d902650cec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d902650cec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d902650cec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d902650cec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902650ce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d902650ce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d902650cec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d902650cec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d902650cec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d902650cec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d902650cec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d902650cec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902650ce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902650ce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902650cec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d902650cec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d902650cec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d902650cec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d902650cec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d902650cec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d902650c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d902650c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902650ce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d902650ce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902650cec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902650cec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902650cec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d902650cec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902650cec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d902650cec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902650cec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902650cec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902650ce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d902650cec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fullerton.edu/events/astronom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gauf@fullerton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fullerton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gauf@fullerton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llerton.edu/deanofstudents/conduct/faculty.php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fullerton.edu/department/lab-schedules/lab_pages/mechanics/211_02_position_velocit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 Student/TA Meeting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Fall</a:t>
            </a:r>
            <a:r>
              <a:rPr lang="en" dirty="0"/>
              <a:t>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- Running Lab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10-20 minutes lecture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Remember they’re all from different lecture classes so give them the basics, show them equipment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Lab work is to be completed in lab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should complete the experiments, answer questions, complete everything and hand it in before they leave.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Remember you can tailor the labs as you need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Please note any tailoring you do in gdrive/teams/or email to me, this will help us improve the labs going forward.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461-DC41-4653-8727-AF64A714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 all labs - Grading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5551-C82C-4451-A486-E779BCA5E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teaching a 1 unit course, with a large weekly time commitment.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D9D84-5BA7-4DEE-B6AC-6370F6686E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098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Astronomy 101 Instructors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 lab this semester will be a bit different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I’ll start the lab with you upstairs then we’ll all go down together and run the scopes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Astronomy EC nights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http://physics.fullerton.edu/events/astronomy/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Just point them to the page for the astr dates and times.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I’ll put a message out in teams the week before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Remember weather needs to be clear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42D7-B207-4832-B2F5-952604A6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Physics 211/225 Instructors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45175-535B-4D5D-B334-000F8797B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process! Now a “Report” accompanies every lab. Overview</a:t>
            </a:r>
          </a:p>
          <a:p>
            <a:pPr lvl="1"/>
            <a:r>
              <a:rPr lang="en-US" dirty="0"/>
              <a:t>Checkpoints don’t need to be graded. YOU should still know the answer to them though.</a:t>
            </a:r>
          </a:p>
          <a:p>
            <a:pPr lvl="1"/>
            <a:r>
              <a:rPr lang="en-US" dirty="0"/>
              <a:t>Most questions turned into checkpoints. Remaining questions are main points.</a:t>
            </a:r>
          </a:p>
          <a:p>
            <a:pPr lvl="1"/>
            <a:r>
              <a:rPr lang="en-US" dirty="0"/>
              <a:t>Every lab now needs them to write a conclusion, no exceptions, grade this gently</a:t>
            </a:r>
          </a:p>
          <a:p>
            <a:pPr lvl="2"/>
            <a:r>
              <a:rPr lang="en-US" dirty="0"/>
              <a:t>Guide them toward concise technical conclusions, it won’t be easy</a:t>
            </a:r>
          </a:p>
          <a:p>
            <a:r>
              <a:rPr lang="en-US" dirty="0"/>
              <a:t>Grade based on 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Quality of Data taken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Completing/answers to questions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Quality of conclusion</a:t>
            </a:r>
          </a:p>
          <a:p>
            <a:r>
              <a:rPr lang="en-US" dirty="0"/>
              <a:t>No tailoring your labs, do exactly as the report says to do.</a:t>
            </a:r>
          </a:p>
          <a:p>
            <a:r>
              <a:rPr lang="en-US" dirty="0"/>
              <a:t>Typos? Tell me I’ll update them in real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9184-1D86-44AE-912D-394A052482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889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D6D7-92E8-4AC1-9ABB-8CAADF5D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Lanschool</a:t>
            </a:r>
            <a:r>
              <a:rPr lang="en-US" dirty="0"/>
              <a:t> and Deepfreeze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38FA9-9EF3-4416-9B53-6FAD486E6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rooms have </a:t>
            </a:r>
            <a:r>
              <a:rPr lang="en-US" dirty="0" err="1"/>
              <a:t>lanschool</a:t>
            </a:r>
            <a:r>
              <a:rPr lang="en-US" dirty="0"/>
              <a:t> which can be used to control and observe any student in the classroom</a:t>
            </a:r>
          </a:p>
          <a:p>
            <a:pPr lvl="1"/>
            <a:r>
              <a:rPr lang="en-US" dirty="0"/>
              <a:t>Smart boards are now also linked to </a:t>
            </a:r>
            <a:r>
              <a:rPr lang="en-US" dirty="0" err="1"/>
              <a:t>lanschool</a:t>
            </a:r>
            <a:r>
              <a:rPr lang="en-US" dirty="0"/>
              <a:t>, utilize that if you need to show something from your main desktop.</a:t>
            </a:r>
          </a:p>
          <a:p>
            <a:pPr lvl="1"/>
            <a:endParaRPr lang="en-US" dirty="0"/>
          </a:p>
          <a:p>
            <a:r>
              <a:rPr lang="en-US" dirty="0"/>
              <a:t>Deepfreeze is set to wipe and reset the PCs 10 mins after class ends</a:t>
            </a:r>
          </a:p>
          <a:p>
            <a:pPr lvl="1"/>
            <a:r>
              <a:rPr lang="en-US" dirty="0"/>
              <a:t>Everything they do will be lost</a:t>
            </a:r>
          </a:p>
          <a:p>
            <a:pPr lvl="1"/>
            <a:r>
              <a:rPr lang="en-US" dirty="0"/>
              <a:t>No way for you to stop it</a:t>
            </a:r>
          </a:p>
          <a:p>
            <a:pPr lvl="1"/>
            <a:r>
              <a:rPr lang="en-US" dirty="0"/>
              <a:t>Use this to make sure you class ends 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1E802-89E9-46ED-A811-5D71EF1A83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571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Tech Contact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Questions/issues/concerns?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can text our work number</a:t>
            </a:r>
            <a:r>
              <a:rPr lang="en-US" dirty="0"/>
              <a:t>s</a:t>
            </a:r>
            <a:r>
              <a:rPr lang="en" dirty="0"/>
              <a:t> now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657 278 3246 –</a:t>
            </a:r>
            <a:r>
              <a:rPr lang="en-US" dirty="0"/>
              <a:t>Alex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657 278 7520 - Edgar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Teams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Use the instructors or general channels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Email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hlinkClick r:id="rId3"/>
              </a:rPr>
              <a:t>agauf@fullerton.edu</a:t>
            </a:r>
            <a:endParaRPr lang="en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edlara@fullerton.edu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54" name="Google Shape;15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0145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505" y="152400"/>
            <a:ext cx="412311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913" y="1204913"/>
            <a:ext cx="521017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TA Information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6450"/>
          <a:stretch/>
        </p:blipFill>
        <p:spPr>
          <a:xfrm>
            <a:off x="3539525" y="130775"/>
            <a:ext cx="2064944" cy="18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16638"/>
          <a:stretch/>
        </p:blipFill>
        <p:spPr>
          <a:xfrm>
            <a:off x="504875" y="146175"/>
            <a:ext cx="2577800" cy="19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16977"/>
          <a:stretch/>
        </p:blipFill>
        <p:spPr>
          <a:xfrm>
            <a:off x="6392461" y="161563"/>
            <a:ext cx="2058825" cy="18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17688"/>
          <a:stretch/>
        </p:blipFill>
        <p:spPr>
          <a:xfrm>
            <a:off x="1589913" y="2718400"/>
            <a:ext cx="1680475" cy="20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89625" y="2034050"/>
            <a:ext cx="220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Dept Chair/ Grad Advisor: 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Dr. Ionel Tifrea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802800" y="1956150"/>
            <a:ext cx="164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Graduate Advisor: 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Dr. Wylie Ahmed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241513" y="201865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Support Tech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s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: Alex Gauf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82820" y="3150650"/>
            <a:ext cx="1434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Administrative 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Support 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Coordinators: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718100" y="4652890"/>
            <a:ext cx="14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Veronica Traub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667023" y="4652890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Danna Va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s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quez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4211" y="2679449"/>
            <a:ext cx="1527901" cy="203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7;p14">
            <a:extLst>
              <a:ext uri="{FF2B5EF4-FFF2-40B4-BE49-F238E27FC236}">
                <a16:creationId xmlns:a16="http://schemas.microsoft.com/office/drawing/2014/main" id="{5AD08984-405F-4D27-92C0-0AA56A2C2805}"/>
              </a:ext>
            </a:extLst>
          </p:cNvPr>
          <p:cNvSpPr txBox="1"/>
          <p:nvPr/>
        </p:nvSpPr>
        <p:spPr>
          <a:xfrm>
            <a:off x="6241513" y="4390619"/>
            <a:ext cx="236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Support Tech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s</a:t>
            </a: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: </a:t>
            </a:r>
            <a:r>
              <a:rPr lang="en-US" dirty="0">
                <a:latin typeface="Average"/>
                <a:ea typeface="Average"/>
                <a:cs typeface="Average"/>
                <a:sym typeface="Average"/>
              </a:rPr>
              <a:t>Edgar Lara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materials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https://physics.fullerton.edu/</a:t>
            </a:r>
            <a:endParaRPr sz="2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Department -&gt; Lab schedules  -&gt; your lab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Your class must adhere to the online schedule and you must direct them to those online labs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Couldn’t do a lab for some reason? Skip it and continue with the schedule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class instructor stations will have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Teams with an instructor account to contact me with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File with a (possibly outdated) local copy of all labs.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gdocs copy of each lab if you have any comments/notes to help improve them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Rooms</a:t>
            </a:r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Stations are numbered starting from front closest to door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to 6 front to back on door side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7 to 12 front to  back on far side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Stations have labels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room has a “ready room” where all the equipment for the experiments is stored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Also where you’ll find tools, batteries, battery chargers, etc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Teams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new @Fullerton.edu address was invited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will always be faster than email, but email is also fine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Setup your notification hours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Instructor stations in each lab have an account logged in, use them if you can’t get teams setup yourself.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Mandatory Training</a:t>
            </a:r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an eye out for an HRDI email for Unit 11 employee orientation.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“How do I run a lab?”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Day</a:t>
            </a:r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Introduce Yourself!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Syllabus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Post online!  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Walkthrough important notes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 Copies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 your partner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Icebreaker?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Safety Document  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Releases Instructor/Department from Liability</a:t>
            </a: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Preparation</a:t>
            </a:r>
            <a:endParaRPr dirty="0"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the experiment!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 the difficult parts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the Lab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MINOR tailoring is fine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Familiarize yourself with the equipment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Labs will either be setup the Friday before or the Monday of.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Know your room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Dress the part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it at least somewhat obvious that you’re the instructor</a:t>
            </a:r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Class</a:t>
            </a:r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the class at least 10 minutes early WITHOUT STUDENTS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Walk the room once and look for anything that shouldn’t be there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the students out until you’ll be in the room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should not leave them in the room unattended for long periods of time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START ON TIME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start time of your class is set by scheduling and is not negotiable</a:t>
            </a: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</a:t>
            </a:r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10-20 minutes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Enough to prep them, not so much that you lose them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Concepts of the Physics Behind the Experiment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Lecture may fall behind, check with your class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the Experiment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equipment will be used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they will take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difficulties may there be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expectations for the report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Your data, plots, and answers to questions, skip part 6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Questions?</a:t>
            </a:r>
            <a:endParaRPr/>
          </a:p>
        </p:txBody>
      </p:sp>
      <p:sp>
        <p:nvSpPr>
          <p:cNvPr id="242" name="Google Shape;24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they should do?</a:t>
            </a:r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lab given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 your minor tailoring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something for you to grade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Full lab report?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Fill in the blanks on worksheets?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Printed or online?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Fill in the blanks in the lab?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collect pdfs using canvas enable Turnitin checking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them do everything and collect it before they leave (No homework)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let them take home if they must, or for special labs, but avoid</a:t>
            </a:r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Graduate Students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4294967295"/>
          </p:nvPr>
        </p:nvSpPr>
        <p:spPr>
          <a:xfrm>
            <a:off x="729450" y="2917700"/>
            <a:ext cx="7688700" cy="14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Information from Dr. Tifrea and Dr. Ahmed.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Them Free</a:t>
            </a:r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Restrict them to classroom PCs to reduce dishonesty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Walk around often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 attentive to your class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Utilize lanschool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Watch for hands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Listen for mistakes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with setup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Try to make them do it themselves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multiple groups watch if everyone is confused</a:t>
            </a:r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 Broken/Missing</a:t>
            </a:r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Verify their setup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them going if you can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can help right away (day hours)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Message me (agauf) on teams and I’ll be right there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I don’t respond quickly then…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I’m not around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the Ready Room for a quick backup replacement if its simple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 them started working with another group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 a message into the classes teams channel so I can remedy it for the next day</a:t>
            </a:r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Ending Class</a:t>
            </a:r>
            <a:endParaRPr/>
          </a:p>
        </p:txBody>
      </p:sp>
      <p:sp>
        <p:nvSpPr>
          <p:cNvPr id="269" name="Google Shape;269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You’re required to be there for the duration of your class time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any extra time for grading or prepping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room PCs are wiped 10 minutes after class ends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sure they’re done by then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Collect their work however you wish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 recommend canvas collection with Turnitin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Some courses will also have fill in pdfs, or worksheets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Walk the room after students are gone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sure the lab is reset to how it was when you entered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Specifically be sure that nothing is missing or traded to a different station</a:t>
            </a:r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sick and can’t teach!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a conference and can’t Teach!</a:t>
            </a:r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Reach out to another TA!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Utilize the </a:t>
            </a:r>
            <a:r>
              <a:rPr lang="en-US" dirty="0"/>
              <a:t>teams</a:t>
            </a:r>
            <a:r>
              <a:rPr lang="en" dirty="0"/>
              <a:t> clas</a:t>
            </a:r>
            <a:r>
              <a:rPr lang="en-US" dirty="0"/>
              <a:t>s</a:t>
            </a:r>
            <a:r>
              <a:rPr lang="en" dirty="0"/>
              <a:t> channels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Cover my lab! I’ll pay you!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Keep us in the loop! agauf@fullerton.edu , </a:t>
            </a:r>
            <a:r>
              <a:rPr lang="en-US" dirty="0"/>
              <a:t>edlara@Fullerton.edu</a:t>
            </a:r>
            <a:r>
              <a:rPr lang="en" dirty="0"/>
              <a:t>   , itifrea@fullerton.edu, </a:t>
            </a:r>
            <a:r>
              <a:rPr lang="en-US" dirty="0"/>
              <a:t>teams</a:t>
            </a:r>
            <a:r>
              <a:rPr lang="en" dirty="0"/>
              <a:t> dm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Call the Office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Veronica (657)278-4826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Email Tech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agauf@fullerton.edu</a:t>
            </a:r>
            <a:endParaRPr lang="en" u="sng" dirty="0">
              <a:solidFill>
                <a:schemeClr val="hlink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 dirty="0">
                <a:solidFill>
                  <a:schemeClr val="hlink"/>
                </a:solidFill>
              </a:rPr>
              <a:t>edlara@fullertone.du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Cc: itifrea@fullerton.edu, vtraub@fullerton.edu</a:t>
            </a:r>
            <a:endParaRPr dirty="0"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Student</a:t>
            </a:r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Late/Absences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Dock points, missing labs, getting 0’s, lock door 20mins after.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 “dropping the lowest”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Cheating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Give 0’s, make sure its in your syllabus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Gather evidence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file report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Making you uncomfortable or acting out in class: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Ask them to leave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Contact Us! We are here to support you.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Campus police</a:t>
            </a:r>
          </a:p>
          <a:p>
            <a:pPr indent="-317500">
              <a:buSzPts val="1400"/>
              <a:buChar char="○"/>
            </a:pPr>
            <a:r>
              <a:rPr lang="en" dirty="0"/>
              <a:t>Group not working? Split it into two 3s. </a:t>
            </a:r>
            <a:r>
              <a:rPr lang="en-US" dirty="0"/>
              <a:t>O</a:t>
            </a:r>
            <a:r>
              <a:rPr lang="en" dirty="0"/>
              <a:t>r a 3 and a 1.</a:t>
            </a:r>
            <a:endParaRPr dirty="0"/>
          </a:p>
        </p:txBody>
      </p:sp>
      <p:sp>
        <p:nvSpPr>
          <p:cNvPr id="284" name="Google Shape;28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their work</a:t>
            </a:r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Don’t fall behind!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Students want/need to know how they are doing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Collecting one lab per group will help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Utilize quizzes to help split partners grades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 grades in canvas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transfer grades to registrar directly at end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secure option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utilize people groupings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export an excel from canvas.</a:t>
            </a:r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me any questions you have in teams or just find me.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utilize the class channels before dming me for questions (unless its something private)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Returning TA Information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Website Reminders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labs webpage  now links to subpages for each lab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direct your students to these labs, do not copy them to canvas since they are likely to be updated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find a “Lab Setup Guide” button </a:t>
            </a:r>
            <a:r>
              <a:rPr lang="en" u="sng">
                <a:solidFill>
                  <a:schemeClr val="hlink"/>
                </a:solidFill>
                <a:hlinkClick r:id="rId3"/>
              </a:rPr>
              <a:t>linked on these pages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Refer to these to know what we should have out for you, let me know if something is missing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logger pro files will now also be on these pages in a zip file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should be able to run the file straight from the downloaded zip without issue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Teaching </a:t>
            </a:r>
            <a:r>
              <a:rPr lang="en" dirty="0"/>
              <a:t>Reminders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responsible for preparing for your lab BEFORE your class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wait until you are already in your class to look at the material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Show respect for your students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should always be ready to go at least 10 minutes before the start of your class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No food in the labs, tell them to eat outside. Water/closed bottles are fine.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Emergency? Cancelling Class?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have you running late for 8am,1130am,3pm?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Message me on teams or text my work number, I can let them in and hold the class until you arrive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Notify your students through canvas announcements for all times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 LABS MUST BE HELD IN PERSON, email me, your advisor, Dr. Tifrea if there’s a reason you can’t make class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Cancelling for a scheduled reason? Find a cover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 the @channel method in teams and @ the channel for the class you need covered, it’ll email anyone who doesn’t watch teams.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one respond? @ the instructor channel.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- Starting/ending class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not let students into the room until </a:t>
            </a:r>
            <a:r>
              <a:rPr lang="en-US" dirty="0"/>
              <a:t>you have at least walked the room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Enter the room before them and check the stations for anything left behind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Check for any dangerous conditions at stations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Once you’ve walked the room only let them in if you’re staying in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Once all your students are finished and before you leave walk the room again before leaving checking for anything left on the desks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Chargers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Phones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Laptops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etc</a:t>
            </a:r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 - Quizzes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Quizzes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 to help differentiate groups (give credit where it’s due) and pressure students </a:t>
            </a:r>
            <a:r>
              <a:rPr lang="en-US" dirty="0" err="1"/>
              <a:t>preread</a:t>
            </a:r>
            <a:r>
              <a:rPr lang="en-US" dirty="0"/>
              <a:t> the next labs and come prepared.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Make the quiz what you’d like for your class, there are samples in the dropbox to use if you’d prefer that.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Please keep in mind it’s a lab quiz, not a lecture quiz.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Don’t directly use t</a:t>
            </a:r>
            <a:r>
              <a:rPr lang="en-US" dirty="0"/>
              <a:t>he</a:t>
            </a:r>
            <a:r>
              <a:rPr lang="en" dirty="0"/>
              <a:t> samples, they have the a</a:t>
            </a:r>
            <a:r>
              <a:rPr lang="en-US" dirty="0" err="1"/>
              <a:t>nswers</a:t>
            </a:r>
            <a:r>
              <a:rPr lang="en-US" dirty="0"/>
              <a:t> out there.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Make it a real quiz.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1970</Words>
  <Application>Microsoft Office PowerPoint</Application>
  <PresentationFormat>On-screen Show (16:9)</PresentationFormat>
  <Paragraphs>281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Average</vt:lpstr>
      <vt:lpstr>Simple Light</vt:lpstr>
      <vt:lpstr>Grad Student/TA Meeting</vt:lpstr>
      <vt:lpstr>PowerPoint Presentation</vt:lpstr>
      <vt:lpstr>Graduate Students</vt:lpstr>
      <vt:lpstr>Returning TA Information</vt:lpstr>
      <vt:lpstr>Website Reminders</vt:lpstr>
      <vt:lpstr>Teaching Reminders</vt:lpstr>
      <vt:lpstr>Emergency? Cancelling Class?</vt:lpstr>
      <vt:lpstr>Reminders - Starting/ending class</vt:lpstr>
      <vt:lpstr>Reminders - Quizzes</vt:lpstr>
      <vt:lpstr>Reminders - Running Lab</vt:lpstr>
      <vt:lpstr>Reminder all labs - Grading</vt:lpstr>
      <vt:lpstr>Astronomy 101 Instructors</vt:lpstr>
      <vt:lpstr>Physics 211/225 Instructors</vt:lpstr>
      <vt:lpstr>Lanschool and Deepfreeze Reminders</vt:lpstr>
      <vt:lpstr>Lab Tech Contact</vt:lpstr>
      <vt:lpstr>PowerPoint Presentation</vt:lpstr>
      <vt:lpstr>PowerPoint Presentation</vt:lpstr>
      <vt:lpstr>Questions?</vt:lpstr>
      <vt:lpstr>New TA Information</vt:lpstr>
      <vt:lpstr>Course materials</vt:lpstr>
      <vt:lpstr>Lab Rooms</vt:lpstr>
      <vt:lpstr>Teams</vt:lpstr>
      <vt:lpstr>Mandatory Training</vt:lpstr>
      <vt:lpstr>“How do I run a lab?”</vt:lpstr>
      <vt:lpstr>First Day</vt:lpstr>
      <vt:lpstr>Preparation</vt:lpstr>
      <vt:lpstr>Starting Class</vt:lpstr>
      <vt:lpstr>Lecture</vt:lpstr>
      <vt:lpstr>What they should do?</vt:lpstr>
      <vt:lpstr>Set Them Free</vt:lpstr>
      <vt:lpstr>Equipment Broken/Missing</vt:lpstr>
      <vt:lpstr>Ending Class</vt:lpstr>
      <vt:lpstr>I’m sick and can’t teach!  I have a conference and can’t Teach!</vt:lpstr>
      <vt:lpstr>Problem Student</vt:lpstr>
      <vt:lpstr>Grade their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Student/TA Meeting</dc:title>
  <cp:lastModifiedBy>Gauf, Alexander</cp:lastModifiedBy>
  <cp:revision>3</cp:revision>
  <dcterms:modified xsi:type="dcterms:W3CDTF">2023-08-14T18:27:39Z</dcterms:modified>
</cp:coreProperties>
</file>